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3"/>
  </p:notesMasterIdLst>
  <p:sldIdLst>
    <p:sldId id="256" r:id="rId5"/>
    <p:sldId id="258" r:id="rId6"/>
    <p:sldId id="259" r:id="rId7"/>
    <p:sldId id="260" r:id="rId8"/>
    <p:sldId id="261" r:id="rId9"/>
    <p:sldId id="264" r:id="rId10"/>
    <p:sldId id="266" r:id="rId11"/>
    <p:sldId id="267" r:id="rId12"/>
  </p:sldIdLst>
  <p:sldSz cx="12192000" cy="6858000"/>
  <p:notesSz cx="6858000" cy="12192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Roboto Light" panose="020B0604020202020204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527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9583" r="9583"/>
          <a:stretch/>
        </p:blipFill>
        <p:spPr>
          <a:xfrm>
            <a:off x="0" y="0"/>
            <a:ext cx="3694776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694776" y="2088950"/>
            <a:ext cx="8494176" cy="10756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703"/>
              </a:lnSpc>
              <a:spcAft>
                <a:spcPts val="600"/>
              </a:spcAft>
              <a:buNone/>
            </a:pPr>
            <a:r>
              <a:rPr lang="en-US" sz="47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Интерфейс учета книг</a:t>
            </a:r>
            <a:br>
              <a:rPr lang="en-US" sz="47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</a:br>
            <a:r>
              <a:rPr lang="en-US" sz="47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для  библиотеки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3742389" y="3506868"/>
            <a:ext cx="8446563" cy="12084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91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Выполнили: </a:t>
            </a:r>
          </a:p>
          <a:p>
            <a:pPr algn="ctr">
              <a:lnSpc>
                <a:spcPts val="2591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Мазнин Андрей</a:t>
            </a:r>
          </a:p>
          <a:p>
            <a:pPr algn="ctr">
              <a:lnSpc>
                <a:spcPts val="2591"/>
              </a:lnSpc>
              <a:spcAft>
                <a:spcPts val="60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Семиклит Екатерина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Идея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1061326"/>
            <a:ext cx="11998500" cy="9109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687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настоящий момент абсолютное большинство библиотек в принципе не обладают</a:t>
            </a:r>
            <a:br>
              <a:rPr lang="en-US" sz="2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электронной системой учета книг и читателей. </a:t>
            </a:r>
          </a:p>
          <a:p>
            <a:pPr algn="ctr">
              <a:lnSpc>
                <a:spcPts val="2687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“Бумажный” метод учета несовершенен, так как: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237815" y="3139265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5" name="Object 4"/>
          <p:cNvSpPr/>
          <p:nvPr/>
        </p:nvSpPr>
        <p:spPr>
          <a:xfrm>
            <a:off x="2513971" y="3064468"/>
            <a:ext cx="7818070" cy="5677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59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Высока вероятность утери или непроизвольного</a:t>
            </a:r>
            <a:b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списания книг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37815" y="4139140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7" name="Object 6"/>
          <p:cNvSpPr/>
          <p:nvPr/>
        </p:nvSpPr>
        <p:spPr>
          <a:xfrm>
            <a:off x="2513971" y="4068658"/>
            <a:ext cx="7818070" cy="5677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59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Списки книг и читателей, представленные в одних</a:t>
            </a:r>
            <a:b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больших журналах, неудобны в прочтении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237815" y="5148538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9" name="Object 8"/>
          <p:cNvSpPr/>
          <p:nvPr/>
        </p:nvSpPr>
        <p:spPr>
          <a:xfrm>
            <a:off x="2513971" y="5072848"/>
            <a:ext cx="7818070" cy="5677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59"/>
              </a:lnSpc>
              <a:spcAft>
                <a:spcPts val="600"/>
              </a:spcAft>
              <a:buNone/>
            </a:pP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Нет возможности быстрого нахождения книги или</a:t>
            </a:r>
            <a:b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читателя по пользовательскому критерию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Что было реализовано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87972" y="2511067"/>
            <a:ext cx="1428393" cy="142839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70" y="2868165"/>
            <a:ext cx="714196" cy="71419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95226" y="4044804"/>
            <a:ext cx="3213884" cy="7199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Удобная и быстрая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система поиска книг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 читателей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916177" y="2511067"/>
            <a:ext cx="1428393" cy="142839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275" y="2868170"/>
            <a:ext cx="714196" cy="714187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3023431" y="4044804"/>
            <a:ext cx="3213884" cy="12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Интерфейс занесения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новых читателей и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 вручную и с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помощью готовой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базы данных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844382" y="2511067"/>
            <a:ext cx="1428393" cy="142839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480" y="2954267"/>
            <a:ext cx="714196" cy="541993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5951637" y="4044804"/>
            <a:ext cx="3213884" cy="4599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Интерфейс выдачи и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сдачи книг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9772587" y="2511067"/>
            <a:ext cx="1428393" cy="1428393"/>
          </a:xfrm>
          <a:prstGeom prst="rect">
            <a:avLst/>
          </a:prstGeom>
          <a:solidFill>
            <a:srgbClr val="00A0B0"/>
          </a:solidFill>
        </p:spPr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3334" y="2868165"/>
            <a:ext cx="686900" cy="714196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8879842" y="4044804"/>
            <a:ext cx="3213884" cy="9798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Система уникальных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 для каждого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экземпляра книги и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каждого читателя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Начальный экран программы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332667" y="3332485"/>
            <a:ext cx="6761059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Начальный экран открывает доступ ко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всем функциям программы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DBD25E-D622-43A2-8120-574F35F03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80" y="1422199"/>
            <a:ext cx="4756156" cy="50068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Интерфейс поиска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" y="1062442"/>
            <a:ext cx="11998500" cy="2071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99"/>
              </a:lnSpc>
              <a:spcAft>
                <a:spcPts val="60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Поиск реализован sql-запросами, формирующимися на основе входных данных поиска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95226" y="5399920"/>
            <a:ext cx="6284928" cy="9798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поиске по книгам можно указывать критерии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поиска(id книги, название, автора, жанр).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Доступна функция отображения всех книг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библиотеки сразу.</a:t>
            </a:r>
            <a:endParaRPr lang="en-US" dirty="0"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1935A48A-DBD1-4FFE-B36D-336F2600F154}"/>
              </a:ext>
            </a:extLst>
          </p:cNvPr>
          <p:cNvSpPr/>
          <p:nvPr/>
        </p:nvSpPr>
        <p:spPr>
          <a:xfrm>
            <a:off x="5889680" y="5781400"/>
            <a:ext cx="6284928" cy="9798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ru-RU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Поиск читателя происходит по его ФИО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C64FE5-4A28-4894-BCC6-15D591F71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312" y="1517371"/>
            <a:ext cx="4411744" cy="38945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C187A5-E059-4B83-A05C-2368A668C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178" y="1393846"/>
            <a:ext cx="4290718" cy="38817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Занесение книг и читателей в базу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5226" y="4876176"/>
            <a:ext cx="4380405" cy="12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Каждое введенное значение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проверяется на корректность, в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случае введения ошибочного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значения выводится сообщение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 ошибке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904274" y="4876176"/>
            <a:ext cx="4380405" cy="14998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Каждому экземпляру новой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книги и каждому новому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читателю выдается уникальный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8094226" y="1580755"/>
            <a:ext cx="3618595" cy="3142464"/>
          </a:xfrm>
          <a:prstGeom prst="rect">
            <a:avLst/>
          </a:prstGeom>
          <a:solidFill>
            <a:srgbClr val="00A0B0"/>
          </a:solidFill>
        </p:spPr>
      </p:sp>
      <p:sp>
        <p:nvSpPr>
          <p:cNvPr id="11" name="Object 10"/>
          <p:cNvSpPr/>
          <p:nvPr/>
        </p:nvSpPr>
        <p:spPr>
          <a:xfrm>
            <a:off x="7713321" y="4876176"/>
            <a:ext cx="4380405" cy="9798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8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Возможно добавление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большого кол-ва книг путем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указания пути к базе данных с</a:t>
            </a:r>
            <a:b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ними</a:t>
            </a:r>
            <a:endParaRPr lang="en-US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17B3D25-DD2E-44BB-8777-D219C7C85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73" y="1512204"/>
            <a:ext cx="3496109" cy="315586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3729696-622C-469B-BDB1-1FB3C93C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000" y="1493544"/>
            <a:ext cx="3688821" cy="32296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FECFA7-FC61-4DD9-B940-6379E4B80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330" y="1493544"/>
            <a:ext cx="3688821" cy="25389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Основные классы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2270587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4" name="Object 3"/>
          <p:cNvSpPr/>
          <p:nvPr/>
        </p:nvSpPr>
        <p:spPr>
          <a:xfrm>
            <a:off x="1228418" y="2173493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Librarian - стартовый экран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52262" y="2975260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6" name="Object 5"/>
          <p:cNvSpPr/>
          <p:nvPr/>
        </p:nvSpPr>
        <p:spPr>
          <a:xfrm>
            <a:off x="1228418" y="2886574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ClientSearch - окно поиска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читателей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952262" y="4070362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8" name="Object 7"/>
          <p:cNvSpPr/>
          <p:nvPr/>
        </p:nvSpPr>
        <p:spPr>
          <a:xfrm>
            <a:off x="1228418" y="3978773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BookSearch - окно поиска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952262" y="5165463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0" name="Object 9"/>
          <p:cNvSpPr/>
          <p:nvPr/>
        </p:nvSpPr>
        <p:spPr>
          <a:xfrm>
            <a:off x="1228418" y="5070973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NewClient - окно добавления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читателя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284928" y="2270587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2" name="Object 11"/>
          <p:cNvSpPr/>
          <p:nvPr/>
        </p:nvSpPr>
        <p:spPr>
          <a:xfrm>
            <a:off x="6561084" y="2173493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NewBook - окно добавления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6284928" y="3356165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4" name="Object 13"/>
          <p:cNvSpPr/>
          <p:nvPr/>
        </p:nvSpPr>
        <p:spPr>
          <a:xfrm>
            <a:off x="6561084" y="3265693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GiveBook - окно выдачи книг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284928" y="4070362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6" name="Object 15"/>
          <p:cNvSpPr/>
          <p:nvPr/>
        </p:nvSpPr>
        <p:spPr>
          <a:xfrm>
            <a:off x="6561084" y="3978773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ReturnBook - окно возврата</a:t>
            </a:r>
            <a:b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книг</a:t>
            </a:r>
            <a:endParaRPr lang="en-US" dirty="0"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539116E9-2BB4-485A-AAEE-38CA45D886B7}"/>
              </a:ext>
            </a:extLst>
          </p:cNvPr>
          <p:cNvSpPr/>
          <p:nvPr/>
        </p:nvSpPr>
        <p:spPr>
          <a:xfrm>
            <a:off x="6277199" y="5165462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41FFBC23-E6ED-4D27-8367-48703E944F8D}"/>
              </a:ext>
            </a:extLst>
          </p:cNvPr>
          <p:cNvSpPr/>
          <p:nvPr/>
        </p:nvSpPr>
        <p:spPr>
          <a:xfrm>
            <a:off x="6553355" y="5070972"/>
            <a:ext cx="5056511" cy="6576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 err="1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ClientProfile</a:t>
            </a: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</a:t>
            </a:r>
            <a:r>
              <a:rPr lang="en-US" sz="2600" dirty="0" err="1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окно</a:t>
            </a: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ru-RU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отображения данных читателя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3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428964"/>
            <a:ext cx="11998500" cy="3856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32"/>
              </a:lnSpc>
              <a:spcAft>
                <a:spcPts val="600"/>
              </a:spcAft>
              <a:buNone/>
            </a:pPr>
            <a:r>
              <a:rPr lang="en-US" sz="380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Необходимые для запуска библиотеки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3003828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4" name="Object 3"/>
          <p:cNvSpPr/>
          <p:nvPr/>
        </p:nvSpPr>
        <p:spPr>
          <a:xfrm>
            <a:off x="1228418" y="2913668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datetime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52262" y="3718025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6" name="Object 5"/>
          <p:cNvSpPr/>
          <p:nvPr/>
        </p:nvSpPr>
        <p:spPr>
          <a:xfrm>
            <a:off x="1228418" y="3626749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PyQT5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952262" y="4432221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8" name="Object 7"/>
          <p:cNvSpPr/>
          <p:nvPr/>
        </p:nvSpPr>
        <p:spPr>
          <a:xfrm>
            <a:off x="1228418" y="4339829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sqlite3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284928" y="3003828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0" name="Object 9"/>
          <p:cNvSpPr/>
          <p:nvPr/>
        </p:nvSpPr>
        <p:spPr>
          <a:xfrm>
            <a:off x="6561084" y="2913668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284928" y="3718025"/>
            <a:ext cx="133317" cy="133317"/>
          </a:xfrm>
          <a:prstGeom prst="ellipse">
            <a:avLst/>
          </a:prstGeom>
          <a:solidFill>
            <a:srgbClr val="00A0B0"/>
          </a:solidFill>
        </p:spPr>
      </p:sp>
      <p:sp>
        <p:nvSpPr>
          <p:cNvPr id="12" name="Object 11"/>
          <p:cNvSpPr/>
          <p:nvPr/>
        </p:nvSpPr>
        <p:spPr>
          <a:xfrm>
            <a:off x="6561084" y="3626749"/>
            <a:ext cx="5056511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6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traceback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155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02EBFA3FB68D47BF7AE4A232B369E6" ma:contentTypeVersion="2" ma:contentTypeDescription="Create a new document." ma:contentTypeScope="" ma:versionID="a220dace5232d073b9c4f309719690c6">
  <xsd:schema xmlns:xsd="http://www.w3.org/2001/XMLSchema" xmlns:xs="http://www.w3.org/2001/XMLSchema" xmlns:p="http://schemas.microsoft.com/office/2006/metadata/properties" xmlns:ns3="ad95be90-41d9-43d5-9b31-78d3d2123332" targetNamespace="http://schemas.microsoft.com/office/2006/metadata/properties" ma:root="true" ma:fieldsID="303138961c017eb7445b63328894dfad" ns3:_="">
    <xsd:import namespace="ad95be90-41d9-43d5-9b31-78d3d212333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95be90-41d9-43d5-9b31-78d3d21233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D28264-2DAE-4681-B999-11BE92563E72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ad95be90-41d9-43d5-9b31-78d3d2123332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DB8D5E7-8466-4765-9521-79F7445603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D56C15-A396-4931-9F03-D3C558534B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95be90-41d9-43d5-9b31-78d3d21233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303</Words>
  <Application>Microsoft Office PowerPoint</Application>
  <PresentationFormat>Широкоэкранный</PresentationFormat>
  <Paragraphs>48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Roboto Light</vt:lpstr>
      <vt:lpstr>Roboto</vt:lpstr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Катя Семиклит</cp:lastModifiedBy>
  <cp:revision>10</cp:revision>
  <dcterms:created xsi:type="dcterms:W3CDTF">2020-11-13T18:47:27Z</dcterms:created>
  <dcterms:modified xsi:type="dcterms:W3CDTF">2020-11-28T20:34:26Z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0x010100E002EBFA3FB68D47BF7AE4A232B369E6</vt:lpwstr>
  </property>
</Properties>
</file>